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75" r:id="rId2"/>
    <p:sldId id="314" r:id="rId3"/>
    <p:sldId id="256" r:id="rId4"/>
    <p:sldId id="315" r:id="rId5"/>
    <p:sldId id="316" r:id="rId6"/>
    <p:sldId id="317" r:id="rId7"/>
    <p:sldId id="318" r:id="rId8"/>
    <p:sldId id="319" r:id="rId9"/>
    <p:sldId id="320" r:id="rId10"/>
    <p:sldId id="321" r:id="rId11"/>
    <p:sldId id="322" r:id="rId12"/>
    <p:sldId id="274"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3CC2FC-DF33-453E-B97F-3905DAA30142}" type="doc">
      <dgm:prSet loTypeId="urn:microsoft.com/office/officeart/2005/8/layout/venn1" loCatId="relationship" qsTypeId="urn:microsoft.com/office/officeart/2005/8/quickstyle/simple1" qsCatId="simple" csTypeId="urn:microsoft.com/office/officeart/2005/8/colors/accent1_2" csCatId="accent1"/>
      <dgm:spPr/>
      <dgm:t>
        <a:bodyPr/>
        <a:lstStyle/>
        <a:p>
          <a:pPr rtl="1"/>
          <a:endParaRPr lang="ar-EG"/>
        </a:p>
      </dgm:t>
    </dgm:pt>
    <dgm:pt modelId="{6BD2235F-E0A8-4338-A3E7-13B61AF64D4D}">
      <dgm:prSet/>
      <dgm:spPr/>
      <dgm:t>
        <a:bodyPr/>
        <a:lstStyle/>
        <a:p>
          <a:pPr rtl="1"/>
          <a:r>
            <a:rPr lang="ar-EG" b="1" smtClean="0"/>
            <a:t>مظاهر إيجابية</a:t>
          </a:r>
          <a:endParaRPr lang="ar-EG"/>
        </a:p>
      </dgm:t>
    </dgm:pt>
    <dgm:pt modelId="{718D0566-A846-4D04-903E-0FB224DF1F0B}" type="parTrans" cxnId="{450ED429-7B02-4EE4-8C00-73723D731AE1}">
      <dgm:prSet/>
      <dgm:spPr/>
      <dgm:t>
        <a:bodyPr/>
        <a:lstStyle/>
        <a:p>
          <a:pPr rtl="1"/>
          <a:endParaRPr lang="ar-EG"/>
        </a:p>
      </dgm:t>
    </dgm:pt>
    <dgm:pt modelId="{DBF962CC-F39B-453A-95ED-CDBFCD796AA8}" type="sibTrans" cxnId="{450ED429-7B02-4EE4-8C00-73723D731AE1}">
      <dgm:prSet/>
      <dgm:spPr/>
      <dgm:t>
        <a:bodyPr/>
        <a:lstStyle/>
        <a:p>
          <a:pPr rtl="1"/>
          <a:endParaRPr lang="ar-EG"/>
        </a:p>
      </dgm:t>
    </dgm:pt>
    <dgm:pt modelId="{D6E81532-4784-4AC2-BA08-CABF21C553DC}">
      <dgm:prSet/>
      <dgm:spPr/>
      <dgm:t>
        <a:bodyPr/>
        <a:lstStyle/>
        <a:p>
          <a:pPr rtl="1"/>
          <a:r>
            <a:rPr lang="ar-EG" b="1" smtClean="0"/>
            <a:t>مظاهر سلبية</a:t>
          </a:r>
          <a:endParaRPr lang="ar-EG"/>
        </a:p>
      </dgm:t>
    </dgm:pt>
    <dgm:pt modelId="{12F39B6B-3528-43BB-80D5-E481C3342B4D}" type="parTrans" cxnId="{1A4EB0B6-EB51-407A-BF4A-9374031C1F14}">
      <dgm:prSet/>
      <dgm:spPr/>
      <dgm:t>
        <a:bodyPr/>
        <a:lstStyle/>
        <a:p>
          <a:pPr rtl="1"/>
          <a:endParaRPr lang="ar-EG"/>
        </a:p>
      </dgm:t>
    </dgm:pt>
    <dgm:pt modelId="{86F1F007-A1DE-46B5-9F82-E551BB82A49A}" type="sibTrans" cxnId="{1A4EB0B6-EB51-407A-BF4A-9374031C1F14}">
      <dgm:prSet/>
      <dgm:spPr/>
      <dgm:t>
        <a:bodyPr/>
        <a:lstStyle/>
        <a:p>
          <a:pPr rtl="1"/>
          <a:endParaRPr lang="ar-EG"/>
        </a:p>
      </dgm:t>
    </dgm:pt>
    <dgm:pt modelId="{40F016CC-DA22-4677-B298-6A5C06A958A3}" type="pres">
      <dgm:prSet presAssocID="{EC3CC2FC-DF33-453E-B97F-3905DAA30142}" presName="compositeShape" presStyleCnt="0">
        <dgm:presLayoutVars>
          <dgm:chMax val="7"/>
          <dgm:dir/>
          <dgm:resizeHandles val="exact"/>
        </dgm:presLayoutVars>
      </dgm:prSet>
      <dgm:spPr/>
    </dgm:pt>
    <dgm:pt modelId="{7F264FBF-431F-4C2A-AB89-5539D38B07BE}" type="pres">
      <dgm:prSet presAssocID="{6BD2235F-E0A8-4338-A3E7-13B61AF64D4D}" presName="circ1" presStyleLbl="vennNode1" presStyleIdx="0" presStyleCnt="2"/>
      <dgm:spPr/>
    </dgm:pt>
    <dgm:pt modelId="{E6C7C3D2-C262-46BE-B544-799E0D52B87A}" type="pres">
      <dgm:prSet presAssocID="{6BD2235F-E0A8-4338-A3E7-13B61AF64D4D}" presName="circ1Tx" presStyleLbl="revTx" presStyleIdx="0" presStyleCnt="0">
        <dgm:presLayoutVars>
          <dgm:chMax val="0"/>
          <dgm:chPref val="0"/>
          <dgm:bulletEnabled val="1"/>
        </dgm:presLayoutVars>
      </dgm:prSet>
      <dgm:spPr/>
    </dgm:pt>
    <dgm:pt modelId="{6AC6DB93-A94E-4985-B9FA-82AAF9C0CD20}" type="pres">
      <dgm:prSet presAssocID="{D6E81532-4784-4AC2-BA08-CABF21C553DC}" presName="circ2" presStyleLbl="vennNode1" presStyleIdx="1" presStyleCnt="2"/>
      <dgm:spPr/>
    </dgm:pt>
    <dgm:pt modelId="{BBCE1437-53BC-4B78-AC61-AB5324A2E61C}" type="pres">
      <dgm:prSet presAssocID="{D6E81532-4784-4AC2-BA08-CABF21C553DC}" presName="circ2Tx" presStyleLbl="revTx" presStyleIdx="0" presStyleCnt="0">
        <dgm:presLayoutVars>
          <dgm:chMax val="0"/>
          <dgm:chPref val="0"/>
          <dgm:bulletEnabled val="1"/>
        </dgm:presLayoutVars>
      </dgm:prSet>
      <dgm:spPr/>
    </dgm:pt>
  </dgm:ptLst>
  <dgm:cxnLst>
    <dgm:cxn modelId="{1A4EB0B6-EB51-407A-BF4A-9374031C1F14}" srcId="{EC3CC2FC-DF33-453E-B97F-3905DAA30142}" destId="{D6E81532-4784-4AC2-BA08-CABF21C553DC}" srcOrd="1" destOrd="0" parTransId="{12F39B6B-3528-43BB-80D5-E481C3342B4D}" sibTransId="{86F1F007-A1DE-46B5-9F82-E551BB82A49A}"/>
    <dgm:cxn modelId="{EA386D75-0EB1-4138-8773-536FA20422DA}" type="presOf" srcId="{6BD2235F-E0A8-4338-A3E7-13B61AF64D4D}" destId="{E6C7C3D2-C262-46BE-B544-799E0D52B87A}" srcOrd="1" destOrd="0" presId="urn:microsoft.com/office/officeart/2005/8/layout/venn1"/>
    <dgm:cxn modelId="{1057CA18-7FD5-4765-9E68-188BF7CD00CF}" type="presOf" srcId="{6BD2235F-E0A8-4338-A3E7-13B61AF64D4D}" destId="{7F264FBF-431F-4C2A-AB89-5539D38B07BE}" srcOrd="0" destOrd="0" presId="urn:microsoft.com/office/officeart/2005/8/layout/venn1"/>
    <dgm:cxn modelId="{BE0CCF07-5B91-4B4B-9B90-DB1A0E9EF7C9}" type="presOf" srcId="{EC3CC2FC-DF33-453E-B97F-3905DAA30142}" destId="{40F016CC-DA22-4677-B298-6A5C06A958A3}" srcOrd="0" destOrd="0" presId="urn:microsoft.com/office/officeart/2005/8/layout/venn1"/>
    <dgm:cxn modelId="{6A0A196B-7CC9-4592-94A1-07003C801420}" type="presOf" srcId="{D6E81532-4784-4AC2-BA08-CABF21C553DC}" destId="{6AC6DB93-A94E-4985-B9FA-82AAF9C0CD20}" srcOrd="0" destOrd="0" presId="urn:microsoft.com/office/officeart/2005/8/layout/venn1"/>
    <dgm:cxn modelId="{95955E60-32ED-4A24-AAFC-D12FEE6A2E84}" type="presOf" srcId="{D6E81532-4784-4AC2-BA08-CABF21C553DC}" destId="{BBCE1437-53BC-4B78-AC61-AB5324A2E61C}" srcOrd="1" destOrd="0" presId="urn:microsoft.com/office/officeart/2005/8/layout/venn1"/>
    <dgm:cxn modelId="{450ED429-7B02-4EE4-8C00-73723D731AE1}" srcId="{EC3CC2FC-DF33-453E-B97F-3905DAA30142}" destId="{6BD2235F-E0A8-4338-A3E7-13B61AF64D4D}" srcOrd="0" destOrd="0" parTransId="{718D0566-A846-4D04-903E-0FB224DF1F0B}" sibTransId="{DBF962CC-F39B-453A-95ED-CDBFCD796AA8}"/>
    <dgm:cxn modelId="{CB053C4D-D9B1-4DB3-B67E-D1CC989D34BD}" type="presParOf" srcId="{40F016CC-DA22-4677-B298-6A5C06A958A3}" destId="{7F264FBF-431F-4C2A-AB89-5539D38B07BE}" srcOrd="0" destOrd="0" presId="urn:microsoft.com/office/officeart/2005/8/layout/venn1"/>
    <dgm:cxn modelId="{3035259E-3895-4FAD-A9FC-88C96DE60323}" type="presParOf" srcId="{40F016CC-DA22-4677-B298-6A5C06A958A3}" destId="{E6C7C3D2-C262-46BE-B544-799E0D52B87A}" srcOrd="1" destOrd="0" presId="urn:microsoft.com/office/officeart/2005/8/layout/venn1"/>
    <dgm:cxn modelId="{13F3D9D3-28A5-4EE8-8B01-876A4ED4B53C}" type="presParOf" srcId="{40F016CC-DA22-4677-B298-6A5C06A958A3}" destId="{6AC6DB93-A94E-4985-B9FA-82AAF9C0CD20}" srcOrd="2" destOrd="0" presId="urn:microsoft.com/office/officeart/2005/8/layout/venn1"/>
    <dgm:cxn modelId="{3D6AF430-CB29-436D-998A-51EA10266468}" type="presParOf" srcId="{40F016CC-DA22-4677-B298-6A5C06A958A3}" destId="{BBCE1437-53BC-4B78-AC61-AB5324A2E61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64FBF-431F-4C2A-AB89-5539D38B07BE}">
      <dsp:nvSpPr>
        <dsp:cNvPr id="0" name=""/>
        <dsp:cNvSpPr/>
      </dsp:nvSpPr>
      <dsp:spPr>
        <a:xfrm>
          <a:off x="242023"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1">
            <a:lnSpc>
              <a:spcPct val="90000"/>
            </a:lnSpc>
            <a:spcBef>
              <a:spcPct val="0"/>
            </a:spcBef>
            <a:spcAft>
              <a:spcPct val="35000"/>
            </a:spcAft>
          </a:pPr>
          <a:r>
            <a:rPr lang="ar-EG" sz="6500" b="1" kern="1200" smtClean="0"/>
            <a:t>مظاهر إيجابية</a:t>
          </a:r>
          <a:endParaRPr lang="ar-EG" sz="6500" kern="1200"/>
        </a:p>
      </dsp:txBody>
      <dsp:txXfrm>
        <a:off x="870589" y="543115"/>
        <a:ext cx="2595368" cy="3439731"/>
      </dsp:txXfrm>
    </dsp:sp>
    <dsp:sp modelId="{6AC6DB93-A94E-4985-B9FA-82AAF9C0CD20}">
      <dsp:nvSpPr>
        <dsp:cNvPr id="0" name=""/>
        <dsp:cNvSpPr/>
      </dsp:nvSpPr>
      <dsp:spPr>
        <a:xfrm>
          <a:off x="3486234"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1">
            <a:lnSpc>
              <a:spcPct val="90000"/>
            </a:lnSpc>
            <a:spcBef>
              <a:spcPct val="0"/>
            </a:spcBef>
            <a:spcAft>
              <a:spcPct val="35000"/>
            </a:spcAft>
          </a:pPr>
          <a:r>
            <a:rPr lang="ar-EG" sz="6500" b="1" kern="1200" smtClean="0"/>
            <a:t>مظاهر سلبية</a:t>
          </a:r>
          <a:endParaRPr lang="ar-EG" sz="6500" kern="1200"/>
        </a:p>
      </dsp:txBody>
      <dsp:txXfrm>
        <a:off x="4763642" y="543115"/>
        <a:ext cx="2595368" cy="34397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22/03/1442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22/03/1442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22/03/1442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22/03/1442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22/03/1442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22/03/1442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22/03/1442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22/03/1442</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1"/>
            <a:ext cx="9361040" cy="6453336"/>
          </a:xfrm>
        </p:spPr>
      </p:pic>
      <p:sp>
        <p:nvSpPr>
          <p:cNvPr id="3" name="Rectangle 2"/>
          <p:cNvSpPr/>
          <p:nvPr/>
        </p:nvSpPr>
        <p:spPr>
          <a:xfrm>
            <a:off x="1835696" y="3244334"/>
            <a:ext cx="4828383" cy="1754326"/>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p:txBody>
      </p:sp>
      <p:sp>
        <p:nvSpPr>
          <p:cNvPr id="5" name="Rectangle 4"/>
          <p:cNvSpPr/>
          <p:nvPr/>
        </p:nvSpPr>
        <p:spPr>
          <a:xfrm>
            <a:off x="1403648" y="3105835"/>
            <a:ext cx="6192688" cy="3108543"/>
          </a:xfrm>
          <a:prstGeom prst="rect">
            <a:avLst/>
          </a:prstGeom>
        </p:spPr>
        <p:txBody>
          <a:bodyPr wrap="square">
            <a:spAutoFit/>
          </a:bodyPr>
          <a:lstStyle/>
          <a:p>
            <a:pPr algn="ctr"/>
            <a:r>
              <a:rPr lang="ar-EG" sz="3200" dirty="0" smtClean="0">
                <a:solidFill>
                  <a:srgbClr val="00B0F0"/>
                </a:solidFill>
              </a:rPr>
              <a:t>الرأى العام والإعلام</a:t>
            </a:r>
            <a:r>
              <a:rPr lang="ar-EG" sz="3200" dirty="0">
                <a:solidFill>
                  <a:srgbClr val="00B0F0"/>
                </a:solidFill>
              </a:rPr>
              <a:t/>
            </a:r>
            <a:br>
              <a:rPr lang="ar-EG" sz="3200" dirty="0">
                <a:solidFill>
                  <a:srgbClr val="00B0F0"/>
                </a:solidFill>
              </a:rPr>
            </a:br>
            <a:r>
              <a:rPr lang="ar-EG" sz="3200" dirty="0">
                <a:solidFill>
                  <a:srgbClr val="00B0F0"/>
                </a:solidFill>
              </a:rPr>
              <a:t>المحاضرة </a:t>
            </a:r>
            <a:r>
              <a:rPr lang="ar-EG" sz="3200" dirty="0" smtClean="0">
                <a:solidFill>
                  <a:srgbClr val="00B0F0"/>
                </a:solidFill>
              </a:rPr>
              <a:t>رقم(</a:t>
            </a:r>
            <a:r>
              <a:rPr lang="ar-EG" sz="3200" dirty="0" smtClean="0"/>
              <a:t>6</a:t>
            </a:r>
            <a:r>
              <a:rPr lang="ar-EG" sz="3200" dirty="0" smtClean="0">
                <a:solidFill>
                  <a:srgbClr val="00B0F0"/>
                </a:solidFill>
              </a:rPr>
              <a:t>)</a:t>
            </a:r>
            <a:endParaRPr lang="ar-EG" sz="3200" dirty="0" smtClean="0">
              <a:solidFill>
                <a:srgbClr val="00B0F0"/>
              </a:solidFill>
            </a:endParaRPr>
          </a:p>
          <a:p>
            <a:pPr algn="ctr"/>
            <a:r>
              <a:rPr lang="ar-EG" sz="3200" dirty="0">
                <a:solidFill>
                  <a:srgbClr val="00B0F0"/>
                </a:solidFill>
              </a:rPr>
              <a:t>د. راجية إبراهيم </a:t>
            </a:r>
          </a:p>
          <a:p>
            <a:pPr algn="ctr"/>
            <a:r>
              <a:rPr lang="ar-EG" sz="3200" dirty="0">
                <a:solidFill>
                  <a:srgbClr val="00B0F0"/>
                </a:solidFill>
              </a:rPr>
              <a:t>الفرقة </a:t>
            </a:r>
            <a:r>
              <a:rPr lang="ar-EG" sz="3200" dirty="0" smtClean="0">
                <a:solidFill>
                  <a:srgbClr val="00B0F0"/>
                </a:solidFill>
              </a:rPr>
              <a:t>الثالثة</a:t>
            </a:r>
            <a:endParaRPr lang="ar-EG" sz="3200" dirty="0">
              <a:solidFill>
                <a:srgbClr val="00B0F0"/>
              </a:solidFill>
            </a:endParaRPr>
          </a:p>
          <a:p>
            <a:pPr algn="ctr"/>
            <a:r>
              <a:rPr lang="ar-EG" sz="3200" dirty="0">
                <a:solidFill>
                  <a:srgbClr val="00B0F0"/>
                </a:solidFill>
              </a:rPr>
              <a:t>شعبة إذاعة /إعلام</a:t>
            </a:r>
          </a:p>
          <a:p>
            <a:endParaRPr lang="ar-EG" dirty="0" smtClean="0"/>
          </a:p>
          <a:p>
            <a:endParaRPr lang="ar-EG" dirty="0"/>
          </a:p>
        </p:txBody>
      </p:sp>
    </p:spTree>
    <p:extLst>
      <p:ext uri="{BB962C8B-B14F-4D97-AF65-F5344CB8AC3E}">
        <p14:creationId xmlns:p14="http://schemas.microsoft.com/office/powerpoint/2010/main" val="3356839195"/>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4536504"/>
          </a:xfrm>
        </p:spPr>
        <p:txBody>
          <a:bodyPr/>
          <a:lstStyle/>
          <a:p>
            <a:pPr marL="0" indent="0">
              <a:buNone/>
            </a:pPr>
            <a:r>
              <a:rPr lang="ar-EG" dirty="0" smtClean="0"/>
              <a:t>      وفى </a:t>
            </a:r>
            <a:r>
              <a:rPr lang="ar-EG" b="1" dirty="0">
                <a:solidFill>
                  <a:srgbClr val="002060"/>
                </a:solidFill>
              </a:rPr>
              <a:t>الوطن العربى </a:t>
            </a:r>
            <a:r>
              <a:rPr lang="ar-EG" dirty="0"/>
              <a:t>بدأ الاهتمام علميا بالرأى العام لاسيما فى استطلاعه وقياسه فى </a:t>
            </a:r>
            <a:r>
              <a:rPr lang="ar-EG" b="1" dirty="0">
                <a:solidFill>
                  <a:srgbClr val="002060"/>
                </a:solidFill>
              </a:rPr>
              <a:t>مصر</a:t>
            </a:r>
            <a:r>
              <a:rPr lang="ar-EG" dirty="0"/>
              <a:t> منتصف الستينات وأوائل السبعينات عن طريق </a:t>
            </a:r>
            <a:r>
              <a:rPr lang="ar-EG" b="1" dirty="0">
                <a:solidFill>
                  <a:srgbClr val="002060"/>
                </a:solidFill>
              </a:rPr>
              <a:t>"معهد البحوث الاجتماعية والجنائية" </a:t>
            </a:r>
            <a:r>
              <a:rPr lang="ar-EG" dirty="0"/>
              <a:t>الذى خصص جزئا من اهتماماته العلمية لاستطلاع وقياس الرأى العام فى قضايا ذات طابع اجتماعى وجنائى بشكل عام وذات طابع سياسى خجول ومتردد بشكل خاص</a:t>
            </a:r>
          </a:p>
        </p:txBody>
      </p:sp>
    </p:spTree>
    <p:extLst>
      <p:ext uri="{BB962C8B-B14F-4D97-AF65-F5344CB8AC3E}">
        <p14:creationId xmlns:p14="http://schemas.microsoft.com/office/powerpoint/2010/main" val="2650631"/>
      </p:ext>
    </p:extLst>
  </p:cSld>
  <p:clrMapOvr>
    <a:masterClrMapping/>
  </p:clrMapOvr>
  <p:transition spd="slow" advTm="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800" b="1" dirty="0"/>
              <a:t>أساليب قياس الرأى </a:t>
            </a:r>
            <a:r>
              <a:rPr lang="ar-EG" sz="4800" b="1" dirty="0" smtClean="0"/>
              <a:t>العام</a:t>
            </a:r>
            <a:endParaRPr lang="ar-EG" sz="4800" b="1" dirty="0"/>
          </a:p>
        </p:txBody>
      </p:sp>
      <p:sp>
        <p:nvSpPr>
          <p:cNvPr id="3" name="Content Placeholder 2"/>
          <p:cNvSpPr>
            <a:spLocks noGrp="1"/>
          </p:cNvSpPr>
          <p:nvPr>
            <p:ph idx="1"/>
          </p:nvPr>
        </p:nvSpPr>
        <p:spPr>
          <a:xfrm>
            <a:off x="457200" y="1268760"/>
            <a:ext cx="8229600" cy="4857403"/>
          </a:xfrm>
          <a:ln>
            <a:solidFill>
              <a:schemeClr val="accent1"/>
            </a:solidFill>
          </a:ln>
        </p:spPr>
        <p:txBody>
          <a:bodyPr>
            <a:normAutofit/>
          </a:bodyPr>
          <a:lstStyle/>
          <a:p>
            <a:pPr marL="0" indent="0">
              <a:buNone/>
            </a:pPr>
            <a:r>
              <a:rPr lang="ar-EG" dirty="0"/>
              <a:t> </a:t>
            </a:r>
            <a:r>
              <a:rPr lang="ar-EG" dirty="0" smtClean="0"/>
              <a:t>    </a:t>
            </a:r>
            <a:r>
              <a:rPr lang="ar-EG" sz="2800" b="1" dirty="0" smtClean="0">
                <a:solidFill>
                  <a:srgbClr val="002060"/>
                </a:solidFill>
              </a:rPr>
              <a:t>يقصد بقياس الرأى العام أو استطلاعه أو استفتائه الوقوف على اتجاهات هذا الرأى تجاه قضية عامة أو عدة قضايا تكون محل موضوع جدل ونقاش وتحظى باهتمام المواطنيين لأنها تمس مصالحهم.</a:t>
            </a:r>
          </a:p>
          <a:p>
            <a:pPr marL="0" indent="0">
              <a:buNone/>
            </a:pPr>
            <a:r>
              <a:rPr lang="ar-EG" b="1" dirty="0" smtClean="0"/>
              <a:t>ويعتمد المهتمون والمتخصصون فى مجالات قياس الرأى العام ثلاثة طرق لقياسه وهى:</a:t>
            </a:r>
          </a:p>
          <a:p>
            <a:r>
              <a:rPr lang="ar-EG" dirty="0" smtClean="0"/>
              <a:t>أولا: طريقة الاستفتاء.</a:t>
            </a:r>
          </a:p>
          <a:p>
            <a:r>
              <a:rPr lang="ar-EG" dirty="0" smtClean="0"/>
              <a:t>ثانيا :طريقة المسح.</a:t>
            </a:r>
          </a:p>
          <a:p>
            <a:r>
              <a:rPr lang="ar-EG" dirty="0"/>
              <a:t>ثالثا: طريقة تحليل المضمون </a:t>
            </a:r>
            <a:r>
              <a:rPr lang="ar-EG" dirty="0" smtClean="0"/>
              <a:t>.</a:t>
            </a:r>
          </a:p>
          <a:p>
            <a:endParaRPr lang="ar-EG" dirty="0" smtClean="0"/>
          </a:p>
          <a:p>
            <a:endParaRPr lang="ar-EG" dirty="0"/>
          </a:p>
        </p:txBody>
      </p:sp>
    </p:spTree>
    <p:extLst>
      <p:ext uri="{BB962C8B-B14F-4D97-AF65-F5344CB8AC3E}">
        <p14:creationId xmlns:p14="http://schemas.microsoft.com/office/powerpoint/2010/main" val="1784789743"/>
      </p:ext>
    </p:extLst>
  </p:cSld>
  <p:clrMapOvr>
    <a:masterClrMapping/>
  </p:clrMapOvr>
  <p:transition spd="slow" advTm="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ctr">
              <a:buNone/>
            </a:pPr>
            <a:r>
              <a:rPr lang="ar-EG" sz="6600" b="1" dirty="0" smtClean="0"/>
              <a:t>شكرا </a:t>
            </a:r>
          </a:p>
          <a:p>
            <a:pPr marL="0" indent="0" algn="ctr">
              <a:buNone/>
            </a:pPr>
            <a:r>
              <a:rPr lang="ar-EG" sz="6600" b="1" dirty="0" smtClean="0"/>
              <a:t>لحسن المتابعة</a:t>
            </a:r>
          </a:p>
          <a:p>
            <a:pPr marL="0" indent="0" algn="ctr">
              <a:buNone/>
            </a:pPr>
            <a:r>
              <a:rPr lang="ar-EG" sz="6600" b="1" dirty="0" smtClean="0">
                <a:solidFill>
                  <a:schemeClr val="tx2">
                    <a:lumMod val="75000"/>
                  </a:schemeClr>
                </a:solidFill>
              </a:rPr>
              <a:t>لمزيد من التواصل</a:t>
            </a:r>
          </a:p>
          <a:p>
            <a:pPr marL="0" indent="0" algn="ctr">
              <a:buNone/>
            </a:pPr>
            <a:r>
              <a:rPr lang="en-US" sz="5400" b="1" dirty="0" smtClean="0"/>
              <a:t>Ragia.ebrahim@gmai</a:t>
            </a:r>
            <a:r>
              <a:rPr lang="en-US" sz="4800" b="1" dirty="0" smtClean="0"/>
              <a:t>l.co</a:t>
            </a:r>
            <a:r>
              <a:rPr lang="en-US" sz="5400" b="1" dirty="0" smtClean="0"/>
              <a:t>m</a:t>
            </a:r>
            <a:endParaRPr lang="ar-EG" sz="54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chemeClr val="accent1"/>
            </a:solidFill>
          </a:ln>
        </p:spPr>
        <p:txBody>
          <a:bodyPr>
            <a:normAutofit fontScale="90000"/>
          </a:bodyPr>
          <a:lstStyle/>
          <a:p>
            <a:r>
              <a:rPr lang="ar-EG" b="1" dirty="0">
                <a:solidFill>
                  <a:srgbClr val="FF0000"/>
                </a:solidFill>
              </a:rPr>
              <a:t>مظاهر الرأى العام</a:t>
            </a:r>
            <a:r>
              <a:rPr lang="ar-EG" dirty="0"/>
              <a:t/>
            </a:r>
            <a:br>
              <a:rPr lang="ar-EG" dirty="0"/>
            </a:b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24386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9402"/>
      </p:ext>
    </p:extLst>
  </p:cSld>
  <p:clrMapOvr>
    <a:masterClrMapping/>
  </p:clrMapOvr>
  <p:transition spd="slow" advTm="0">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080119"/>
          </a:xfrm>
        </p:spPr>
        <p:txBody>
          <a:bodyPr/>
          <a:lstStyle/>
          <a:p>
            <a:r>
              <a:rPr lang="ar-EG" b="1" dirty="0"/>
              <a:t>أولا المظاهر الإيجابية للرأى العام	</a:t>
            </a:r>
            <a:endParaRPr lang="ar-EG" b="1" dirty="0"/>
          </a:p>
        </p:txBody>
      </p:sp>
      <p:sp>
        <p:nvSpPr>
          <p:cNvPr id="4" name="Subtitle 3"/>
          <p:cNvSpPr>
            <a:spLocks noGrp="1"/>
          </p:cNvSpPr>
          <p:nvPr>
            <p:ph type="subTitle" idx="1"/>
          </p:nvPr>
        </p:nvSpPr>
        <p:spPr>
          <a:xfrm>
            <a:off x="755576" y="1268760"/>
            <a:ext cx="7776864" cy="5400600"/>
          </a:xfrm>
        </p:spPr>
        <p:txBody>
          <a:bodyPr>
            <a:normAutofit/>
          </a:bodyPr>
          <a:lstStyle/>
          <a:p>
            <a:pPr marL="571500" indent="-571500" algn="r">
              <a:buFont typeface="Wingdings" pitchFamily="2" charset="2"/>
              <a:buChar char="q"/>
            </a:pPr>
            <a:r>
              <a:rPr lang="ar-EG" b="1" dirty="0" smtClean="0">
                <a:solidFill>
                  <a:prstClr val="black"/>
                </a:solidFill>
                <a:ea typeface="+mj-ea"/>
                <a:cs typeface="Times New Roman"/>
              </a:rPr>
              <a:t>الثورات :</a:t>
            </a:r>
            <a:r>
              <a:rPr lang="ar-EG" dirty="0" smtClean="0">
                <a:solidFill>
                  <a:prstClr val="black"/>
                </a:solidFill>
                <a:ea typeface="+mj-ea"/>
                <a:cs typeface="Times New Roman"/>
              </a:rPr>
              <a:t>هى </a:t>
            </a:r>
            <a:r>
              <a:rPr lang="ar-EG" dirty="0">
                <a:solidFill>
                  <a:prstClr val="black"/>
                </a:solidFill>
                <a:ea typeface="+mj-ea"/>
                <a:cs typeface="Times New Roman"/>
              </a:rPr>
              <a:t>أسلوب عنف للتعبير عن الرأى العام وتندلع حين يرسخ فى ضمير </a:t>
            </a:r>
            <a:r>
              <a:rPr lang="ar-EG" dirty="0" smtClean="0">
                <a:solidFill>
                  <a:prstClr val="black"/>
                </a:solidFill>
                <a:ea typeface="+mj-ea"/>
                <a:cs typeface="Times New Roman"/>
              </a:rPr>
              <a:t>الجماهير، </a:t>
            </a:r>
            <a:r>
              <a:rPr lang="ar-EG" dirty="0">
                <a:solidFill>
                  <a:prstClr val="black"/>
                </a:solidFill>
                <a:ea typeface="+mj-ea"/>
                <a:cs typeface="Times New Roman"/>
              </a:rPr>
              <a:t>أنه لا فائدة من التعبير الكلامى – فقط – عن مطالبهم </a:t>
            </a:r>
            <a:r>
              <a:rPr lang="ar-EG" dirty="0" smtClean="0">
                <a:solidFill>
                  <a:prstClr val="black"/>
                </a:solidFill>
                <a:ea typeface="+mj-ea"/>
                <a:cs typeface="Times New Roman"/>
              </a:rPr>
              <a:t>وآمالهم.</a:t>
            </a:r>
          </a:p>
          <a:p>
            <a:pPr marL="571500" indent="-571500" algn="r">
              <a:buFont typeface="Wingdings" pitchFamily="2" charset="2"/>
              <a:buChar char="q"/>
            </a:pPr>
            <a:r>
              <a:rPr lang="ar-EG" dirty="0">
                <a:solidFill>
                  <a:prstClr val="black"/>
                </a:solidFill>
                <a:ea typeface="+mj-ea"/>
                <a:cs typeface="Times New Roman"/>
              </a:rPr>
              <a:t>	</a:t>
            </a:r>
            <a:r>
              <a:rPr lang="ar-EG" b="1" dirty="0">
                <a:solidFill>
                  <a:prstClr val="black"/>
                </a:solidFill>
                <a:ea typeface="+mj-ea"/>
                <a:cs typeface="Times New Roman"/>
              </a:rPr>
              <a:t>برقيات ورسائل التأييد والمعارضة : </a:t>
            </a:r>
          </a:p>
          <a:p>
            <a:pPr algn="r"/>
            <a:r>
              <a:rPr lang="ar-EG" dirty="0" smtClean="0">
                <a:solidFill>
                  <a:prstClr val="black"/>
                </a:solidFill>
                <a:ea typeface="+mj-ea"/>
                <a:cs typeface="Times New Roman"/>
              </a:rPr>
              <a:t>تتسع </a:t>
            </a:r>
            <a:r>
              <a:rPr lang="ar-EG" dirty="0">
                <a:solidFill>
                  <a:prstClr val="black"/>
                </a:solidFill>
                <a:ea typeface="+mj-ea"/>
                <a:cs typeface="Times New Roman"/>
              </a:rPr>
              <a:t>رقعة البلاد فتكون هذه البرقيات وتلك الرسائل كاشفة للقادة عن نبض الرأى العام ،ومن أمثلة هذا النوع بريد القراء فى الصحف الذى يستقبل مئات الشكاوى من المواطنين ،كما قد يستخدم المواطنون الرسائل والبرقات لبث شكواهم إلى المسئولين.</a:t>
            </a:r>
          </a:p>
          <a:p>
            <a:pPr marL="571500" indent="-571500" algn="r">
              <a:buFont typeface="Wingdings" pitchFamily="2" charset="2"/>
              <a:buChar char="q"/>
            </a:pPr>
            <a:endParaRPr lang="ar-EG" dirty="0">
              <a:solidFill>
                <a:prstClr val="black"/>
              </a:solidFill>
              <a:ea typeface="+mj-ea"/>
              <a:cs typeface="Times New Roman"/>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تابع المظاهر الإيجابية</a:t>
            </a:r>
            <a:endParaRPr lang="ar-EG" b="1" dirty="0"/>
          </a:p>
        </p:txBody>
      </p:sp>
      <p:sp>
        <p:nvSpPr>
          <p:cNvPr id="3" name="Content Placeholder 2"/>
          <p:cNvSpPr>
            <a:spLocks noGrp="1"/>
          </p:cNvSpPr>
          <p:nvPr>
            <p:ph idx="1"/>
          </p:nvPr>
        </p:nvSpPr>
        <p:spPr/>
        <p:txBody>
          <a:bodyPr/>
          <a:lstStyle/>
          <a:p>
            <a:pPr>
              <a:buFont typeface="Wingdings" pitchFamily="2" charset="2"/>
              <a:buChar char="q"/>
            </a:pPr>
            <a:r>
              <a:rPr lang="ar-EG" dirty="0"/>
              <a:t>	</a:t>
            </a:r>
            <a:r>
              <a:rPr lang="ar-EG" b="1" dirty="0"/>
              <a:t>إطلاق الشائعات:</a:t>
            </a:r>
          </a:p>
          <a:p>
            <a:pPr marL="0" indent="0">
              <a:buNone/>
            </a:pPr>
            <a:r>
              <a:rPr lang="ar-EG" dirty="0" smtClean="0"/>
              <a:t> هى </a:t>
            </a:r>
            <a:r>
              <a:rPr lang="ar-EG" dirty="0"/>
              <a:t>وسيلة كثيرًا ما تستخدمها الشعوب والحكومات للتأثير على معنويات شعوب </a:t>
            </a:r>
            <a:r>
              <a:rPr lang="ar-EG" dirty="0" smtClean="0"/>
              <a:t>أخرى.</a:t>
            </a:r>
          </a:p>
          <a:p>
            <a:pPr>
              <a:buFont typeface="Wingdings" pitchFamily="2" charset="2"/>
              <a:buChar char="q"/>
            </a:pPr>
            <a:r>
              <a:rPr lang="ar-EG" dirty="0"/>
              <a:t> </a:t>
            </a:r>
            <a:r>
              <a:rPr lang="ar-EG" b="1" dirty="0" smtClean="0"/>
              <a:t>الإنتخابات </a:t>
            </a:r>
            <a:r>
              <a:rPr lang="ar-EG" b="1" dirty="0"/>
              <a:t>: </a:t>
            </a:r>
          </a:p>
          <a:p>
            <a:pPr marL="0" indent="0">
              <a:buNone/>
            </a:pPr>
            <a:r>
              <a:rPr lang="ar-EG" dirty="0" smtClean="0"/>
              <a:t>  وسيلة </a:t>
            </a:r>
            <a:r>
              <a:rPr lang="ar-EG" dirty="0"/>
              <a:t>ديموقراطية لحكم الشعب بالشعب ، ينتج عنها إبداء الجماهير رأيها فيمن يصلح لتولى مسئوليات الحكم ، وكذلك لإختيار ممثلى الشعب فى المجالس النيابية المختلفة</a:t>
            </a:r>
          </a:p>
        </p:txBody>
      </p:sp>
    </p:spTree>
    <p:extLst>
      <p:ext uri="{BB962C8B-B14F-4D97-AF65-F5344CB8AC3E}">
        <p14:creationId xmlns:p14="http://schemas.microsoft.com/office/powerpoint/2010/main" val="1663982125"/>
      </p:ext>
    </p:extLst>
  </p:cSld>
  <p:clrMapOvr>
    <a:masterClrMapping/>
  </p:clrMapOvr>
  <p:transition spd="slow" advTm="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من المظاهر الإيجابية أيضا</a:t>
            </a:r>
            <a:endParaRPr lang="ar-EG" b="1" dirty="0"/>
          </a:p>
        </p:txBody>
      </p:sp>
      <p:sp>
        <p:nvSpPr>
          <p:cNvPr id="3" name="Content Placeholder 2"/>
          <p:cNvSpPr>
            <a:spLocks noGrp="1"/>
          </p:cNvSpPr>
          <p:nvPr>
            <p:ph idx="1"/>
          </p:nvPr>
        </p:nvSpPr>
        <p:spPr/>
        <p:txBody>
          <a:bodyPr>
            <a:normAutofit fontScale="85000" lnSpcReduction="20000"/>
          </a:bodyPr>
          <a:lstStyle/>
          <a:p>
            <a:pPr lvl="0" algn="just">
              <a:lnSpc>
                <a:spcPct val="115000"/>
              </a:lnSpc>
              <a:spcAft>
                <a:spcPts val="1000"/>
              </a:spcAft>
              <a:buFont typeface="Wingdings" pitchFamily="2" charset="2"/>
              <a:buChar char="q"/>
            </a:pPr>
            <a:r>
              <a:rPr lang="ar-EG" sz="3600" b="1" dirty="0">
                <a:ea typeface="Calibri"/>
                <a:cs typeface="Simplified Arabic"/>
              </a:rPr>
              <a:t>عقد الندوات والاجتماعات العامة:</a:t>
            </a:r>
            <a:endParaRPr lang="en-US" sz="2400" dirty="0">
              <a:ea typeface="Calibri"/>
              <a:cs typeface="Arial"/>
            </a:endParaRPr>
          </a:p>
          <a:p>
            <a:pPr marL="0" indent="0" algn="just">
              <a:lnSpc>
                <a:spcPct val="115000"/>
              </a:lnSpc>
              <a:spcAft>
                <a:spcPts val="1000"/>
              </a:spcAft>
              <a:buNone/>
            </a:pPr>
            <a:r>
              <a:rPr lang="ar-EG" dirty="0" smtClean="0">
                <a:ea typeface="Calibri"/>
                <a:cs typeface="Simplified Arabic"/>
              </a:rPr>
              <a:t> </a:t>
            </a:r>
            <a:r>
              <a:rPr lang="ar-EG" dirty="0">
                <a:ea typeface="Calibri"/>
                <a:cs typeface="Simplified Arabic"/>
              </a:rPr>
              <a:t>تشجع الحكومات فى الدول الديمقراطية ،الأحزاب ومنظمات المجتمع المدنى وجماهيير الشعب على عقد الندوات والمؤتمرات والاجتماعات العامة وإلقاء الخطب والبيانات دون أية عوائق أو قيود،وذلك بهدف </a:t>
            </a:r>
            <a:r>
              <a:rPr lang="ar-EG" dirty="0" smtClean="0">
                <a:ea typeface="Calibri"/>
                <a:cs typeface="Simplified Arabic"/>
              </a:rPr>
              <a:t>تعزيز </a:t>
            </a:r>
            <a:r>
              <a:rPr lang="ar-EG" dirty="0">
                <a:ea typeface="Calibri"/>
                <a:cs typeface="Simplified Arabic"/>
              </a:rPr>
              <a:t>دور الجمهور فى الحياة السياسية </a:t>
            </a:r>
            <a:endParaRPr lang="ar-EG" dirty="0" smtClean="0">
              <a:ea typeface="Calibri"/>
              <a:cs typeface="Simplified Arabic"/>
            </a:endParaRPr>
          </a:p>
          <a:p>
            <a:pPr algn="just">
              <a:lnSpc>
                <a:spcPct val="115000"/>
              </a:lnSpc>
              <a:spcAft>
                <a:spcPts val="1000"/>
              </a:spcAft>
              <a:buFont typeface="Wingdings" pitchFamily="2" charset="2"/>
              <a:buChar char="q"/>
            </a:pPr>
            <a:r>
              <a:rPr lang="ar-EG" sz="3600" b="1" dirty="0" smtClean="0">
                <a:ea typeface="Calibri"/>
                <a:cs typeface="Simplified Arabic"/>
              </a:rPr>
              <a:t>المظاهرات </a:t>
            </a:r>
            <a:r>
              <a:rPr lang="ar-EG" sz="3600" b="1" dirty="0">
                <a:ea typeface="Calibri"/>
                <a:cs typeface="Simplified Arabic"/>
              </a:rPr>
              <a:t>العامة</a:t>
            </a:r>
            <a:r>
              <a:rPr lang="ar-EG" sz="3600" b="1" dirty="0" smtClean="0">
                <a:ea typeface="Calibri"/>
                <a:cs typeface="Simplified Arabic"/>
              </a:rPr>
              <a:t>:</a:t>
            </a:r>
            <a:endParaRPr lang="ar-EG" sz="2400" dirty="0" smtClean="0">
              <a:ea typeface="Calibri"/>
              <a:cs typeface="Arial"/>
            </a:endParaRPr>
          </a:p>
          <a:p>
            <a:pPr marL="0" indent="0" algn="just">
              <a:lnSpc>
                <a:spcPct val="115000"/>
              </a:lnSpc>
              <a:spcAft>
                <a:spcPts val="1000"/>
              </a:spcAft>
              <a:buNone/>
            </a:pPr>
            <a:r>
              <a:rPr lang="ar-EG" sz="2400" dirty="0">
                <a:ea typeface="Calibri"/>
                <a:cs typeface="Arial"/>
              </a:rPr>
              <a:t> </a:t>
            </a:r>
            <a:r>
              <a:rPr lang="ar-EG" sz="2400" dirty="0" smtClean="0">
                <a:ea typeface="Calibri"/>
                <a:cs typeface="Arial"/>
              </a:rPr>
              <a:t> </a:t>
            </a:r>
            <a:r>
              <a:rPr lang="ar-EG" dirty="0" smtClean="0">
                <a:ea typeface="Calibri"/>
                <a:cs typeface="Simplified Arabic"/>
              </a:rPr>
              <a:t> </a:t>
            </a:r>
            <a:r>
              <a:rPr lang="ar-EG" dirty="0">
                <a:ea typeface="Calibri"/>
                <a:cs typeface="Simplified Arabic"/>
              </a:rPr>
              <a:t>تعد المظاهرات السلمية مظهرا ديمقراطيا إيجابيا للرأى العام الديناميكى النشط،إذ يتخذ منها وسيلة أو أسلوبا للتعبير عن رضائه أو عدم رضائه بشأن قضية </a:t>
            </a:r>
            <a:r>
              <a:rPr lang="ar-EG" dirty="0" smtClean="0">
                <a:ea typeface="Calibri"/>
                <a:cs typeface="Simplified Arabic"/>
              </a:rPr>
              <a:t>ما. </a:t>
            </a:r>
            <a:endParaRPr lang="ar-EG" dirty="0"/>
          </a:p>
        </p:txBody>
      </p:sp>
    </p:spTree>
    <p:extLst>
      <p:ext uri="{BB962C8B-B14F-4D97-AF65-F5344CB8AC3E}">
        <p14:creationId xmlns:p14="http://schemas.microsoft.com/office/powerpoint/2010/main" val="3311892938"/>
      </p:ext>
    </p:extLst>
  </p:cSld>
  <p:clrMapOvr>
    <a:masterClrMapping/>
  </p:clrMapOvr>
  <p:transition spd="slow" advTm="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ea typeface="Calibri"/>
                <a:cs typeface="Simplified Arabic"/>
              </a:rPr>
              <a:t>المظاهر السلبية للرأى العام</a:t>
            </a:r>
            <a:endParaRPr lang="ar-EG"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ar-EG" b="1" dirty="0" smtClean="0"/>
              <a:t> الإضرابات </a:t>
            </a:r>
            <a:r>
              <a:rPr lang="ar-EG" b="1" dirty="0"/>
              <a:t>السلمية: </a:t>
            </a:r>
            <a:endParaRPr lang="ar-EG" b="1" dirty="0" smtClean="0"/>
          </a:p>
          <a:p>
            <a:pPr marL="0" indent="0">
              <a:buNone/>
            </a:pPr>
            <a:r>
              <a:rPr lang="ar-EG" b="1" dirty="0"/>
              <a:t> </a:t>
            </a:r>
            <a:r>
              <a:rPr lang="ar-EG" b="1" dirty="0" smtClean="0"/>
              <a:t>   </a:t>
            </a:r>
            <a:r>
              <a:rPr lang="ar-EG" dirty="0" smtClean="0"/>
              <a:t>تعد </a:t>
            </a:r>
            <a:r>
              <a:rPr lang="ar-EG" dirty="0"/>
              <a:t>الإضرابات التى تقوم بها النقابات العمالية أو النقابات المهنية وغيرها ،مظهرا سلبيا من مظاهر التعبير عن الرأى العام ،بشأن قضية من القضايا التى تشغل اهتمام ومصالح فئة أو مجموعة من الفئات فى </a:t>
            </a:r>
            <a:r>
              <a:rPr lang="ar-EG" dirty="0" smtClean="0"/>
              <a:t>المجتمع.</a:t>
            </a:r>
          </a:p>
          <a:p>
            <a:pPr>
              <a:buFont typeface="Wingdings" pitchFamily="2" charset="2"/>
              <a:buChar char="q"/>
            </a:pPr>
            <a:r>
              <a:rPr lang="ar-EG" b="1" dirty="0"/>
              <a:t>	تفشى السلبية واللامبالاة:</a:t>
            </a:r>
          </a:p>
          <a:p>
            <a:pPr marL="0" indent="0">
              <a:buNone/>
            </a:pPr>
            <a:r>
              <a:rPr lang="ar-EG" dirty="0" smtClean="0"/>
              <a:t>    بعد </a:t>
            </a:r>
            <a:r>
              <a:rPr lang="ar-EG" dirty="0"/>
              <a:t>ما يعجز الشعب عن التعبير عن آرائه بحرية،ويصل إلى قناعة بأن تلك النظم،لا تعير أهمية للرأى العام فتنصرف غالبية الناس عن المشاركة فى الانتخابات أو الاستجابة لنداءات وبرامج وخطط السلطة،إيمانا منها بأن دورها أصبح هامشيا ولا تقيم له السلطة وزنا</a:t>
            </a:r>
          </a:p>
        </p:txBody>
      </p:sp>
    </p:spTree>
    <p:extLst>
      <p:ext uri="{BB962C8B-B14F-4D97-AF65-F5344CB8AC3E}">
        <p14:creationId xmlns:p14="http://schemas.microsoft.com/office/powerpoint/2010/main" val="1615714779"/>
      </p:ext>
    </p:extLst>
  </p:cSld>
  <p:clrMapOvr>
    <a:masterClrMapping/>
  </p:clrMapOvr>
  <p:transition spd="slow" advTm="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من المظاهر السلبية أيضا</a:t>
            </a:r>
            <a:endParaRPr lang="ar-EG" b="1" dirty="0"/>
          </a:p>
        </p:txBody>
      </p:sp>
      <p:sp>
        <p:nvSpPr>
          <p:cNvPr id="3" name="Content Placeholder 2"/>
          <p:cNvSpPr>
            <a:spLocks noGrp="1"/>
          </p:cNvSpPr>
          <p:nvPr>
            <p:ph idx="1"/>
          </p:nvPr>
        </p:nvSpPr>
        <p:spPr/>
        <p:txBody>
          <a:bodyPr/>
          <a:lstStyle/>
          <a:p>
            <a:pPr>
              <a:buFont typeface="Wingdings" pitchFamily="2" charset="2"/>
              <a:buChar char="q"/>
            </a:pPr>
            <a:r>
              <a:rPr lang="ar-EG" sz="3600" b="1" dirty="0">
                <a:ea typeface="Calibri"/>
                <a:cs typeface="Simplified Arabic"/>
              </a:rPr>
              <a:t>المقاطعة:</a:t>
            </a:r>
            <a:r>
              <a:rPr lang="ar-EG" dirty="0">
                <a:ea typeface="Calibri"/>
                <a:cs typeface="Simplified Arabic"/>
              </a:rPr>
              <a:t>تعكس حالة المقاطعة مظهرا سلبيا ،يعبر به الرأى العام عن حالة عدم الرضا السائدة تجاه السلطة واحتجاجه على </a:t>
            </a:r>
            <a:r>
              <a:rPr lang="ar-EG" dirty="0" smtClean="0">
                <a:ea typeface="Calibri"/>
                <a:cs typeface="Simplified Arabic"/>
              </a:rPr>
              <a:t>سياستها.</a:t>
            </a:r>
          </a:p>
          <a:p>
            <a:pPr marL="0" indent="0">
              <a:buNone/>
            </a:pPr>
            <a:r>
              <a:rPr lang="ar-EG" dirty="0"/>
              <a:t>وبشكل عام إن تلك المظاهر السلبية للتعبير عن الرأى العام،تعنى انعدام الاتصال بين الشعب وقيادته،وعدم مشاركة الجماهير فى اتخاذ القرار السياسى بصورة حقيقة،ويصف بعض الباحثين هذه الأساليب بأنها غير ديمقراطية فى التعبير عن الرأى العام ،لأنها قد تنعكس بالضرر على الشعب ذاته. </a:t>
            </a:r>
          </a:p>
        </p:txBody>
      </p:sp>
    </p:spTree>
    <p:extLst>
      <p:ext uri="{BB962C8B-B14F-4D97-AF65-F5344CB8AC3E}">
        <p14:creationId xmlns:p14="http://schemas.microsoft.com/office/powerpoint/2010/main" val="28530864"/>
      </p:ext>
    </p:extLst>
  </p:cSld>
  <p:clrMapOvr>
    <a:masterClrMapping/>
  </p:clrMapOvr>
  <p:transition spd="slow" advTm="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ar-EG" b="1" dirty="0"/>
              <a:t>قياس الرأى </a:t>
            </a:r>
            <a:r>
              <a:rPr lang="ar-EG" b="1" dirty="0" smtClean="0"/>
              <a:t>العام</a:t>
            </a:r>
            <a:r>
              <a:rPr lang="ar-EG" dirty="0"/>
              <a:t/>
            </a:r>
            <a:br>
              <a:rPr lang="ar-EG" dirty="0"/>
            </a:br>
            <a:endParaRPr lang="ar-EG" dirty="0"/>
          </a:p>
        </p:txBody>
      </p:sp>
      <p:sp>
        <p:nvSpPr>
          <p:cNvPr id="3" name="Content Placeholder 2"/>
          <p:cNvSpPr>
            <a:spLocks noGrp="1"/>
          </p:cNvSpPr>
          <p:nvPr>
            <p:ph idx="1"/>
          </p:nvPr>
        </p:nvSpPr>
        <p:spPr/>
        <p:txBody>
          <a:bodyPr/>
          <a:lstStyle/>
          <a:p>
            <a:pPr marL="0" indent="0">
              <a:buNone/>
            </a:pPr>
            <a:r>
              <a:rPr lang="ar-EG" dirty="0" smtClean="0"/>
              <a:t>    تعود </a:t>
            </a:r>
            <a:r>
              <a:rPr lang="ar-EG" dirty="0"/>
              <a:t>أولى محاولات قياس الرأي العام إلى عام ١٧٧٤ م، حيث قامت شركة آرامز للاستطلاعات ومؤسسة بن فرانكلين بقياس للرأي العام بتكليف من أول كونجرس خاص بالمستعمرات الأمريكية الثلاثة عشر والتي شكلت فيما بعد الولايات المتحدة </a:t>
            </a:r>
            <a:r>
              <a:rPr lang="ar-EG" dirty="0" smtClean="0"/>
              <a:t>الأمريكية، </a:t>
            </a:r>
            <a:r>
              <a:rPr lang="ar-EG" dirty="0"/>
              <a:t>وكان الهدف من هذا الاستطلاع معرفة مدى استجابة الجمهور الأمريكي للحرب المقترحة ضد إنجلترا في ذلك </a:t>
            </a:r>
            <a:r>
              <a:rPr lang="ar-EG" dirty="0" smtClean="0"/>
              <a:t>الوقت.</a:t>
            </a:r>
          </a:p>
          <a:p>
            <a:pPr marL="0" indent="0">
              <a:buNone/>
            </a:pPr>
            <a:endParaRPr lang="ar-EG" dirty="0"/>
          </a:p>
        </p:txBody>
      </p:sp>
    </p:spTree>
    <p:extLst>
      <p:ext uri="{BB962C8B-B14F-4D97-AF65-F5344CB8AC3E}">
        <p14:creationId xmlns:p14="http://schemas.microsoft.com/office/powerpoint/2010/main" val="3969392548"/>
      </p:ext>
    </p:extLst>
  </p:cSld>
  <p:clrMapOvr>
    <a:masterClrMapping/>
  </p:clrMapOvr>
  <p:transition spd="slow" advTm="0">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EG" dirty="0"/>
              <a:t>شكل </a:t>
            </a:r>
            <a:r>
              <a:rPr lang="ar-EG" dirty="0">
                <a:solidFill>
                  <a:srgbClr val="002060"/>
                </a:solidFill>
              </a:rPr>
              <a:t>عام 1936م</a:t>
            </a:r>
            <a:r>
              <a:rPr lang="ar-EG" dirty="0">
                <a:solidFill>
                  <a:srgbClr val="FF0000"/>
                </a:solidFill>
              </a:rPr>
              <a:t> </a:t>
            </a:r>
            <a:r>
              <a:rPr lang="ar-EG" dirty="0"/>
              <a:t>بداية مرحلة جديدة وهامة من مراحل التطور التاريخى لعمليات قياس الرأى العام، فقد بدأ الاعتماد على الأسس العلمية المنهجية فى إجراء استطلاعات الرأى العام،وقد تمت البرهنة على دقة هذه الاستطلاعات عندما توقع </a:t>
            </a:r>
            <a:r>
              <a:rPr lang="ar-EG" dirty="0">
                <a:solidFill>
                  <a:srgbClr val="002060"/>
                </a:solidFill>
              </a:rPr>
              <a:t>معهد جالوب </a:t>
            </a:r>
            <a:r>
              <a:rPr lang="ar-EG" dirty="0"/>
              <a:t>فوز (روزفلت) ضد منافسه فى انتخابات الرئاسة الأمريكية فى ذلك العام،وكنتيجة لهذا النجاح الذى حققه معهد جالوب تم انشاء </a:t>
            </a:r>
            <a:r>
              <a:rPr lang="ar-EG" dirty="0">
                <a:solidFill>
                  <a:srgbClr val="002060"/>
                </a:solidFill>
              </a:rPr>
              <a:t>المعهد البريطانى للرأى العام </a:t>
            </a:r>
            <a:r>
              <a:rPr lang="ar-EG" dirty="0"/>
              <a:t>فى عام 1937م،كما تم تأسيس </a:t>
            </a:r>
            <a:r>
              <a:rPr lang="ar-EG" dirty="0">
                <a:solidFill>
                  <a:srgbClr val="002060"/>
                </a:solidFill>
              </a:rPr>
              <a:t>معهد (جالوب) </a:t>
            </a:r>
            <a:r>
              <a:rPr lang="ar-EG" dirty="0"/>
              <a:t>فى فرنسا عام 1937،وهكذا انتشرت مراكز بحوث الرأى العام بشكل سريع فى أوروبا وغيرها من دول العالم. </a:t>
            </a:r>
          </a:p>
        </p:txBody>
      </p:sp>
    </p:spTree>
    <p:extLst>
      <p:ext uri="{BB962C8B-B14F-4D97-AF65-F5344CB8AC3E}">
        <p14:creationId xmlns:p14="http://schemas.microsoft.com/office/powerpoint/2010/main" val="588313966"/>
      </p:ext>
    </p:extLst>
  </p:cSld>
  <p:clrMapOvr>
    <a:masterClrMapping/>
  </p:clrMapOvr>
  <p:transition spd="slow" advTm="0">
    <p:cover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10277</TotalTime>
  <Words>509</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مظاهر الرأى العام </vt:lpstr>
      <vt:lpstr>أولا المظاهر الإيجابية للرأى العام </vt:lpstr>
      <vt:lpstr>تابع المظاهر الإيجابية</vt:lpstr>
      <vt:lpstr>من المظاهر الإيجابية أيضا</vt:lpstr>
      <vt:lpstr>المظاهر السلبية للرأى العام</vt:lpstr>
      <vt:lpstr>من المظاهر السلبية أيضا</vt:lpstr>
      <vt:lpstr>قياس الرأى العام </vt:lpstr>
      <vt:lpstr>PowerPoint Presentation</vt:lpstr>
      <vt:lpstr>PowerPoint Presentation</vt:lpstr>
      <vt:lpstr>أساليب قياس الرأى العام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m</cp:lastModifiedBy>
  <cp:revision>90</cp:revision>
  <dcterms:created xsi:type="dcterms:W3CDTF">2020-03-15T20:51:49Z</dcterms:created>
  <dcterms:modified xsi:type="dcterms:W3CDTF">2020-11-07T21:42:20Z</dcterms:modified>
</cp:coreProperties>
</file>